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8288000" cy="10287000"/>
  <p:notesSz cx="6858000" cy="9144000"/>
  <p:embeddedFontLst>
    <p:embeddedFont>
      <p:font typeface="Anton Italics" charset="1" panose="00000500000000000000"/>
      <p:regular r:id="rId17"/>
    </p:embeddedFont>
    <p:embeddedFont>
      <p:font typeface="Open Sauce" charset="1" panose="00000500000000000000"/>
      <p:regular r:id="rId18"/>
    </p:embeddedFont>
    <p:embeddedFont>
      <p:font typeface="Open Sauce Bold" charset="1" panose="00000800000000000000"/>
      <p:regular r:id="rId19"/>
    </p:embeddedFont>
    <p:embeddedFont>
      <p:font typeface="Open Sans Bold" charset="1" panose="020B0806030504020204"/>
      <p:regular r:id="rId20"/>
    </p:embeddedFont>
    <p:embeddedFont>
      <p:font typeface="Open Sauce Semi-Bold" charset="1" panose="0000070000000000000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jpeg" Type="http://schemas.openxmlformats.org/officeDocument/2006/relationships/image"/><Relationship Id="rId3" Target="../media/image2.png" Type="http://schemas.openxmlformats.org/officeDocument/2006/relationships/image"/><Relationship Id="rId4" Target="../media/image22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jpeg" Type="http://schemas.openxmlformats.org/officeDocument/2006/relationships/image"/><Relationship Id="rId3" Target="../media/image2.png" Type="http://schemas.openxmlformats.org/officeDocument/2006/relationships/image"/><Relationship Id="rId4" Target="../media/image23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1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jpeg" Type="http://schemas.openxmlformats.org/officeDocument/2006/relationships/image"/><Relationship Id="rId3" Target="../media/image13.png" Type="http://schemas.openxmlformats.org/officeDocument/2006/relationships/image"/><Relationship Id="rId4" Target="../media/image14.svg" Type="http://schemas.openxmlformats.org/officeDocument/2006/relationships/image"/><Relationship Id="rId5" Target="../media/image15.jpeg" Type="http://schemas.openxmlformats.org/officeDocument/2006/relationships/image"/><Relationship Id="rId6" Target="../media/image2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jpeg" Type="http://schemas.openxmlformats.org/officeDocument/2006/relationships/image"/><Relationship Id="rId3" Target="../media/image2.png" Type="http://schemas.openxmlformats.org/officeDocument/2006/relationships/image"/><Relationship Id="rId4" Target="../media/image16.png" Type="http://schemas.openxmlformats.org/officeDocument/2006/relationships/image"/><Relationship Id="rId5" Target="../media/image17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jpeg" Type="http://schemas.openxmlformats.org/officeDocument/2006/relationships/image"/><Relationship Id="rId3" Target="../media/image18.png" Type="http://schemas.openxmlformats.org/officeDocument/2006/relationships/image"/><Relationship Id="rId4" Target="../media/image2.png" Type="http://schemas.openxmlformats.org/officeDocument/2006/relationships/image"/><Relationship Id="rId5" Target="../media/image19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jpeg" Type="http://schemas.openxmlformats.org/officeDocument/2006/relationships/image"/><Relationship Id="rId3" Target="../media/image20.jpe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Relationship Id="rId6" Target="../media/image2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jpeg" Type="http://schemas.openxmlformats.org/officeDocument/2006/relationships/image"/><Relationship Id="rId3" Target="../media/image2.png" Type="http://schemas.openxmlformats.org/officeDocument/2006/relationships/image"/><Relationship Id="rId4" Target="../media/image2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-10800000">
            <a:off x="2510065" y="1338869"/>
            <a:ext cx="12778566" cy="3273536"/>
            <a:chOff x="0" y="0"/>
            <a:chExt cx="3365548" cy="86216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365548" cy="862166"/>
            </a:xfrm>
            <a:custGeom>
              <a:avLst/>
              <a:gdLst/>
              <a:ahLst/>
              <a:cxnLst/>
              <a:rect r="r" b="b" t="t" l="l"/>
              <a:pathLst>
                <a:path h="862166" w="3365548">
                  <a:moveTo>
                    <a:pt x="0" y="0"/>
                  </a:moveTo>
                  <a:lnTo>
                    <a:pt x="3365548" y="0"/>
                  </a:lnTo>
                  <a:lnTo>
                    <a:pt x="3365548" y="862166"/>
                  </a:lnTo>
                  <a:lnTo>
                    <a:pt x="0" y="862166"/>
                  </a:lnTo>
                  <a:close/>
                </a:path>
              </a:pathLst>
            </a:custGeom>
            <a:gradFill rotWithShape="true">
              <a:gsLst>
                <a:gs pos="0">
                  <a:srgbClr val="3E9D81">
                    <a:alpha val="100000"/>
                  </a:srgbClr>
                </a:gs>
                <a:gs pos="100000">
                  <a:srgbClr val="3E9D81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3365548" cy="8907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0" y="0"/>
            <a:ext cx="1442822" cy="1442822"/>
          </a:xfrm>
          <a:custGeom>
            <a:avLst/>
            <a:gdLst/>
            <a:ahLst/>
            <a:cxnLst/>
            <a:rect r="r" b="b" t="t" l="l"/>
            <a:pathLst>
              <a:path h="1442822" w="1442822">
                <a:moveTo>
                  <a:pt x="0" y="0"/>
                </a:moveTo>
                <a:lnTo>
                  <a:pt x="1442822" y="0"/>
                </a:lnTo>
                <a:lnTo>
                  <a:pt x="1442822" y="1442822"/>
                </a:lnTo>
                <a:lnTo>
                  <a:pt x="0" y="144282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718990" y="1448476"/>
            <a:ext cx="14025570" cy="34714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239"/>
              </a:lnSpc>
            </a:pPr>
            <a:r>
              <a:rPr lang="en-US" sz="13936" i="true" spc="-557">
                <a:solidFill>
                  <a:srgbClr val="8AB2A6"/>
                </a:solidFill>
                <a:latin typeface="Anton Italics"/>
                <a:ea typeface="Anton Italics"/>
                <a:cs typeface="Anton Italics"/>
                <a:sym typeface="Anton Italics"/>
              </a:rPr>
              <a:t>DATA LAKE CON ETL Y ANÁLISIS DE DATOS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510065" y="6450729"/>
            <a:ext cx="7996558" cy="6276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62"/>
              </a:lnSpc>
            </a:pPr>
            <a:r>
              <a:rPr lang="en-US" sz="4135" i="true" spc="-82">
                <a:solidFill>
                  <a:srgbClr val="FFFFFF"/>
                </a:solidFill>
                <a:latin typeface="Anton Italics"/>
                <a:ea typeface="Anton Italics"/>
                <a:cs typeface="Anton Italics"/>
                <a:sym typeface="Anton Italics"/>
              </a:rPr>
              <a:t>ADMINISTRACIÓN DE SERVIDORES 2025-2S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762587" y="8720446"/>
            <a:ext cx="4762827" cy="371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99"/>
              </a:lnSpc>
            </a:pPr>
            <a:r>
              <a:rPr lang="en-US" sz="2499" spc="-49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Deyner David Miranda Márquez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288068" y="7832558"/>
            <a:ext cx="1711863" cy="295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99"/>
              </a:lnSpc>
            </a:pPr>
            <a:r>
              <a:rPr lang="en-US" b="true" sz="1999" spc="-39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Prepared by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329103" y="9427798"/>
            <a:ext cx="3140489" cy="371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99"/>
              </a:lnSpc>
            </a:pPr>
            <a:r>
              <a:rPr lang="en-US" sz="2499" spc="-49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Manuel José Ramirez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396002" y="819277"/>
            <a:ext cx="5760534" cy="1231068"/>
            <a:chOff x="0" y="0"/>
            <a:chExt cx="1517178" cy="32423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517178" cy="324232"/>
            </a:xfrm>
            <a:custGeom>
              <a:avLst/>
              <a:gdLst/>
              <a:ahLst/>
              <a:cxnLst/>
              <a:rect r="r" b="b" t="t" l="l"/>
              <a:pathLst>
                <a:path h="324232" w="1517178">
                  <a:moveTo>
                    <a:pt x="0" y="0"/>
                  </a:moveTo>
                  <a:lnTo>
                    <a:pt x="1517178" y="0"/>
                  </a:lnTo>
                  <a:lnTo>
                    <a:pt x="1517178" y="324232"/>
                  </a:lnTo>
                  <a:lnTo>
                    <a:pt x="0" y="324232"/>
                  </a:lnTo>
                  <a:close/>
                </a:path>
              </a:pathLst>
            </a:custGeom>
            <a:gradFill rotWithShape="true">
              <a:gsLst>
                <a:gs pos="0">
                  <a:srgbClr val="3E9D81">
                    <a:alpha val="100000"/>
                  </a:srgbClr>
                </a:gs>
                <a:gs pos="100000">
                  <a:srgbClr val="3E9D81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1517178" cy="3528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0" y="0"/>
            <a:ext cx="1442822" cy="1442822"/>
          </a:xfrm>
          <a:custGeom>
            <a:avLst/>
            <a:gdLst/>
            <a:ahLst/>
            <a:cxnLst/>
            <a:rect r="r" b="b" t="t" l="l"/>
            <a:pathLst>
              <a:path h="1442822" w="1442822">
                <a:moveTo>
                  <a:pt x="0" y="0"/>
                </a:moveTo>
                <a:lnTo>
                  <a:pt x="1442822" y="0"/>
                </a:lnTo>
                <a:lnTo>
                  <a:pt x="1442822" y="1442822"/>
                </a:lnTo>
                <a:lnTo>
                  <a:pt x="0" y="144282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343403" y="2813053"/>
            <a:ext cx="9601195" cy="6445247"/>
          </a:xfrm>
          <a:custGeom>
            <a:avLst/>
            <a:gdLst/>
            <a:ahLst/>
            <a:cxnLst/>
            <a:rect r="r" b="b" t="t" l="l"/>
            <a:pathLst>
              <a:path h="6445247" w="9601195">
                <a:moveTo>
                  <a:pt x="0" y="0"/>
                </a:moveTo>
                <a:lnTo>
                  <a:pt x="9601194" y="0"/>
                </a:lnTo>
                <a:lnTo>
                  <a:pt x="9601194" y="6445247"/>
                </a:lnTo>
                <a:lnTo>
                  <a:pt x="0" y="644524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6512515" y="932000"/>
            <a:ext cx="7390764" cy="12342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141"/>
              </a:lnSpc>
            </a:pPr>
            <a:r>
              <a:rPr lang="en-US" sz="9622" i="true" spc="-384">
                <a:solidFill>
                  <a:srgbClr val="8AB2A6"/>
                </a:solidFill>
                <a:latin typeface="Anton Italics"/>
                <a:ea typeface="Anton Italics"/>
                <a:cs typeface="Anton Italics"/>
                <a:sym typeface="Anton Italics"/>
              </a:rPr>
              <a:t>RESULTADOS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396002" y="819277"/>
            <a:ext cx="5760534" cy="1231068"/>
            <a:chOff x="0" y="0"/>
            <a:chExt cx="1517178" cy="32423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517178" cy="324232"/>
            </a:xfrm>
            <a:custGeom>
              <a:avLst/>
              <a:gdLst/>
              <a:ahLst/>
              <a:cxnLst/>
              <a:rect r="r" b="b" t="t" l="l"/>
              <a:pathLst>
                <a:path h="324232" w="1517178">
                  <a:moveTo>
                    <a:pt x="0" y="0"/>
                  </a:moveTo>
                  <a:lnTo>
                    <a:pt x="1517178" y="0"/>
                  </a:lnTo>
                  <a:lnTo>
                    <a:pt x="1517178" y="324232"/>
                  </a:lnTo>
                  <a:lnTo>
                    <a:pt x="0" y="324232"/>
                  </a:lnTo>
                  <a:close/>
                </a:path>
              </a:pathLst>
            </a:custGeom>
            <a:gradFill rotWithShape="true">
              <a:gsLst>
                <a:gs pos="0">
                  <a:srgbClr val="3E9D81">
                    <a:alpha val="100000"/>
                  </a:srgbClr>
                </a:gs>
                <a:gs pos="100000">
                  <a:srgbClr val="3E9D81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1517178" cy="3528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0" y="0"/>
            <a:ext cx="1442822" cy="1442822"/>
          </a:xfrm>
          <a:custGeom>
            <a:avLst/>
            <a:gdLst/>
            <a:ahLst/>
            <a:cxnLst/>
            <a:rect r="r" b="b" t="t" l="l"/>
            <a:pathLst>
              <a:path h="1442822" w="1442822">
                <a:moveTo>
                  <a:pt x="0" y="0"/>
                </a:moveTo>
                <a:lnTo>
                  <a:pt x="1442822" y="0"/>
                </a:lnTo>
                <a:lnTo>
                  <a:pt x="1442822" y="1442822"/>
                </a:lnTo>
                <a:lnTo>
                  <a:pt x="0" y="144282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608964" y="2394309"/>
            <a:ext cx="7070072" cy="7045352"/>
          </a:xfrm>
          <a:custGeom>
            <a:avLst/>
            <a:gdLst/>
            <a:ahLst/>
            <a:cxnLst/>
            <a:rect r="r" b="b" t="t" l="l"/>
            <a:pathLst>
              <a:path h="7045352" w="7070072">
                <a:moveTo>
                  <a:pt x="0" y="0"/>
                </a:moveTo>
                <a:lnTo>
                  <a:pt x="7070072" y="0"/>
                </a:lnTo>
                <a:lnTo>
                  <a:pt x="7070072" y="7045352"/>
                </a:lnTo>
                <a:lnTo>
                  <a:pt x="0" y="704535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6512515" y="932000"/>
            <a:ext cx="7390764" cy="12342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141"/>
              </a:lnSpc>
            </a:pPr>
            <a:r>
              <a:rPr lang="en-US" sz="9622" i="true" spc="-384">
                <a:solidFill>
                  <a:srgbClr val="8AB2A6"/>
                </a:solidFill>
                <a:latin typeface="Anton Italics"/>
                <a:ea typeface="Anton Italics"/>
                <a:cs typeface="Anton Italics"/>
                <a:sym typeface="Anton Italics"/>
              </a:rPr>
              <a:t>RESULTADOS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4480734" y="383386"/>
            <a:ext cx="8904326" cy="1862027"/>
            <a:chOff x="0" y="0"/>
            <a:chExt cx="2345172" cy="49041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345172" cy="490410"/>
            </a:xfrm>
            <a:custGeom>
              <a:avLst/>
              <a:gdLst/>
              <a:ahLst/>
              <a:cxnLst/>
              <a:rect r="r" b="b" t="t" l="l"/>
              <a:pathLst>
                <a:path h="490410" w="2345172">
                  <a:moveTo>
                    <a:pt x="0" y="0"/>
                  </a:moveTo>
                  <a:lnTo>
                    <a:pt x="2345172" y="0"/>
                  </a:lnTo>
                  <a:lnTo>
                    <a:pt x="2345172" y="490410"/>
                  </a:lnTo>
                  <a:lnTo>
                    <a:pt x="0" y="490410"/>
                  </a:lnTo>
                  <a:close/>
                </a:path>
              </a:pathLst>
            </a:custGeom>
            <a:gradFill rotWithShape="true">
              <a:gsLst>
                <a:gs pos="0">
                  <a:srgbClr val="3E9D81">
                    <a:alpha val="100000"/>
                  </a:srgbClr>
                </a:gs>
                <a:gs pos="100000">
                  <a:srgbClr val="3E9D81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2345172" cy="5189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0" y="0"/>
            <a:ext cx="1442822" cy="1442822"/>
          </a:xfrm>
          <a:custGeom>
            <a:avLst/>
            <a:gdLst/>
            <a:ahLst/>
            <a:cxnLst/>
            <a:rect r="r" b="b" t="t" l="l"/>
            <a:pathLst>
              <a:path h="1442822" w="1442822">
                <a:moveTo>
                  <a:pt x="0" y="0"/>
                </a:moveTo>
                <a:lnTo>
                  <a:pt x="1442822" y="0"/>
                </a:lnTo>
                <a:lnTo>
                  <a:pt x="1442822" y="1442822"/>
                </a:lnTo>
                <a:lnTo>
                  <a:pt x="0" y="144282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496644" y="3942451"/>
            <a:ext cx="1796748" cy="1796748"/>
          </a:xfrm>
          <a:custGeom>
            <a:avLst/>
            <a:gdLst/>
            <a:ahLst/>
            <a:cxnLst/>
            <a:rect r="r" b="b" t="t" l="l"/>
            <a:pathLst>
              <a:path h="1796748" w="1796748">
                <a:moveTo>
                  <a:pt x="0" y="0"/>
                </a:moveTo>
                <a:lnTo>
                  <a:pt x="1796748" y="0"/>
                </a:lnTo>
                <a:lnTo>
                  <a:pt x="1796748" y="1796748"/>
                </a:lnTo>
                <a:lnTo>
                  <a:pt x="0" y="179674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1670697" y="3942451"/>
            <a:ext cx="1360896" cy="1360896"/>
          </a:xfrm>
          <a:custGeom>
            <a:avLst/>
            <a:gdLst/>
            <a:ahLst/>
            <a:cxnLst/>
            <a:rect r="r" b="b" t="t" l="l"/>
            <a:pathLst>
              <a:path h="1360896" w="1360896">
                <a:moveTo>
                  <a:pt x="0" y="0"/>
                </a:moveTo>
                <a:lnTo>
                  <a:pt x="1360896" y="0"/>
                </a:lnTo>
                <a:lnTo>
                  <a:pt x="1360896" y="1360896"/>
                </a:lnTo>
                <a:lnTo>
                  <a:pt x="0" y="136089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159478" y="3942451"/>
            <a:ext cx="1360896" cy="1360896"/>
          </a:xfrm>
          <a:custGeom>
            <a:avLst/>
            <a:gdLst/>
            <a:ahLst/>
            <a:cxnLst/>
            <a:rect r="r" b="b" t="t" l="l"/>
            <a:pathLst>
              <a:path h="1360896" w="1360896">
                <a:moveTo>
                  <a:pt x="0" y="0"/>
                </a:moveTo>
                <a:lnTo>
                  <a:pt x="1360896" y="0"/>
                </a:lnTo>
                <a:lnTo>
                  <a:pt x="1360896" y="1360896"/>
                </a:lnTo>
                <a:lnTo>
                  <a:pt x="0" y="136089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2602699" y="8187327"/>
            <a:ext cx="1360896" cy="1360896"/>
          </a:xfrm>
          <a:custGeom>
            <a:avLst/>
            <a:gdLst/>
            <a:ahLst/>
            <a:cxnLst/>
            <a:rect r="r" b="b" t="t" l="l"/>
            <a:pathLst>
              <a:path h="1360896" w="1360896">
                <a:moveTo>
                  <a:pt x="0" y="0"/>
                </a:moveTo>
                <a:lnTo>
                  <a:pt x="1360896" y="0"/>
                </a:lnTo>
                <a:lnTo>
                  <a:pt x="1360896" y="1360896"/>
                </a:lnTo>
                <a:lnTo>
                  <a:pt x="0" y="136089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54343" t="-2349" r="-54015" b="-183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7458519" y="8187327"/>
            <a:ext cx="1360896" cy="1360896"/>
          </a:xfrm>
          <a:custGeom>
            <a:avLst/>
            <a:gdLst/>
            <a:ahLst/>
            <a:cxnLst/>
            <a:rect r="r" b="b" t="t" l="l"/>
            <a:pathLst>
              <a:path h="1360896" w="1360896">
                <a:moveTo>
                  <a:pt x="0" y="0"/>
                </a:moveTo>
                <a:lnTo>
                  <a:pt x="1360897" y="0"/>
                </a:lnTo>
                <a:lnTo>
                  <a:pt x="1360897" y="1360896"/>
                </a:lnTo>
                <a:lnTo>
                  <a:pt x="0" y="136089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2325723" y="8187327"/>
            <a:ext cx="1360896" cy="1360896"/>
          </a:xfrm>
          <a:custGeom>
            <a:avLst/>
            <a:gdLst/>
            <a:ahLst/>
            <a:cxnLst/>
            <a:rect r="r" b="b" t="t" l="l"/>
            <a:pathLst>
              <a:path h="1360896" w="1360896">
                <a:moveTo>
                  <a:pt x="0" y="0"/>
                </a:moveTo>
                <a:lnTo>
                  <a:pt x="1360896" y="0"/>
                </a:lnTo>
                <a:lnTo>
                  <a:pt x="1360896" y="1360896"/>
                </a:lnTo>
                <a:lnTo>
                  <a:pt x="0" y="136089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6526038" y="3063662"/>
            <a:ext cx="2065383" cy="624778"/>
          </a:xfrm>
          <a:custGeom>
            <a:avLst/>
            <a:gdLst/>
            <a:ahLst/>
            <a:cxnLst/>
            <a:rect r="r" b="b" t="t" l="l"/>
            <a:pathLst>
              <a:path h="624778" w="2065383">
                <a:moveTo>
                  <a:pt x="0" y="0"/>
                </a:moveTo>
                <a:lnTo>
                  <a:pt x="2065383" y="0"/>
                </a:lnTo>
                <a:lnTo>
                  <a:pt x="2065383" y="624779"/>
                </a:lnTo>
                <a:lnTo>
                  <a:pt x="0" y="62477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4657912" y="578813"/>
            <a:ext cx="14025570" cy="17950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239"/>
              </a:lnSpc>
            </a:pPr>
            <a:r>
              <a:rPr lang="en-US" sz="13936" i="true" spc="-557">
                <a:solidFill>
                  <a:srgbClr val="8AB2A6"/>
                </a:solidFill>
                <a:latin typeface="Anton Italics"/>
                <a:ea typeface="Anton Italics"/>
                <a:cs typeface="Anton Italics"/>
                <a:sym typeface="Anton Italics"/>
              </a:rPr>
              <a:t>ARQUITECTURA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442822" y="3060770"/>
            <a:ext cx="4509742" cy="6276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62"/>
              </a:lnSpc>
            </a:pPr>
            <a:r>
              <a:rPr lang="en-US" sz="4135" i="true" spc="-82">
                <a:solidFill>
                  <a:srgbClr val="FFFFFF"/>
                </a:solidFill>
                <a:latin typeface="Anton Italics"/>
                <a:ea typeface="Anton Italics"/>
                <a:cs typeface="Anton Italics"/>
                <a:sym typeface="Anton Italics"/>
              </a:rPr>
              <a:t>FUENTE DE DATOS (RAW)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164894" y="3060770"/>
            <a:ext cx="7512278" cy="6276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62"/>
              </a:lnSpc>
            </a:pPr>
            <a:r>
              <a:rPr lang="en-US" sz="4135" i="true" spc="-82">
                <a:solidFill>
                  <a:srgbClr val="FFFFFF"/>
                </a:solidFill>
                <a:latin typeface="Anton Italics"/>
                <a:ea typeface="Anton Italics"/>
                <a:cs typeface="Anton Italics"/>
                <a:sym typeface="Anton Italics"/>
              </a:rPr>
              <a:t>PROCESAMIENTO CON KINESIS Y LAMBDA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007929" y="6874972"/>
            <a:ext cx="2526697" cy="6276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62"/>
              </a:lnSpc>
            </a:pPr>
            <a:r>
              <a:rPr lang="en-US" sz="4135" i="true" spc="-82">
                <a:solidFill>
                  <a:srgbClr val="FFFFFF"/>
                </a:solidFill>
                <a:latin typeface="Anton Italics"/>
                <a:ea typeface="Anton Italics"/>
                <a:cs typeface="Anton Italics"/>
                <a:sym typeface="Anton Italics"/>
              </a:rPr>
              <a:t>CARGA EN S3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270564" y="8376648"/>
            <a:ext cx="2909731" cy="1171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1334" indent="-280667" lvl="1">
              <a:lnSpc>
                <a:spcPts val="3119"/>
              </a:lnSpc>
              <a:buFont typeface="Arial"/>
              <a:buChar char="•"/>
            </a:pPr>
            <a:r>
              <a:rPr lang="en-US" b="true" sz="2599" spc="-51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Raw</a:t>
            </a:r>
          </a:p>
          <a:p>
            <a:pPr algn="l" marL="561334" indent="-280667" lvl="1">
              <a:lnSpc>
                <a:spcPts val="3119"/>
              </a:lnSpc>
              <a:buFont typeface="Arial"/>
              <a:buChar char="•"/>
            </a:pPr>
            <a:r>
              <a:rPr lang="en-US" b="true" sz="2599" spc="-51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Processed</a:t>
            </a:r>
          </a:p>
          <a:p>
            <a:pPr algn="l" marL="561334" indent="-280667" lvl="1">
              <a:lnSpc>
                <a:spcPts val="3119"/>
              </a:lnSpc>
              <a:buFont typeface="Arial"/>
              <a:buChar char="•"/>
            </a:pPr>
            <a:r>
              <a:rPr lang="en-US" b="true" sz="2599" spc="-51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Curated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6526038" y="6969987"/>
            <a:ext cx="3225860" cy="6276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62"/>
              </a:lnSpc>
            </a:pPr>
            <a:r>
              <a:rPr lang="en-US" sz="4135" i="true" spc="-82">
                <a:solidFill>
                  <a:srgbClr val="FFFFFF"/>
                </a:solidFill>
                <a:latin typeface="Anton Italics"/>
                <a:ea typeface="Anton Italics"/>
                <a:cs typeface="Anton Italics"/>
                <a:sym typeface="Anton Italics"/>
              </a:rPr>
              <a:t>AMAZON GLUE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2100224" y="6969987"/>
            <a:ext cx="3225860" cy="6276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62"/>
              </a:lnSpc>
            </a:pPr>
            <a:r>
              <a:rPr lang="en-US" sz="4135" i="true" spc="-82">
                <a:solidFill>
                  <a:srgbClr val="FFFFFF"/>
                </a:solidFill>
                <a:latin typeface="Anton Italics"/>
                <a:ea typeface="Anton Italics"/>
                <a:cs typeface="Anton Italics"/>
                <a:sym typeface="Anton Italics"/>
              </a:rPr>
              <a:t>ATHENA</a:t>
            </a:r>
          </a:p>
        </p:txBody>
      </p:sp>
      <p:sp>
        <p:nvSpPr>
          <p:cNvPr name="Freeform 21" id="21"/>
          <p:cNvSpPr/>
          <p:nvPr/>
        </p:nvSpPr>
        <p:spPr>
          <a:xfrm flipH="false" flipV="false" rot="5400000">
            <a:off x="12562844" y="4990958"/>
            <a:ext cx="2065383" cy="624778"/>
          </a:xfrm>
          <a:custGeom>
            <a:avLst/>
            <a:gdLst/>
            <a:ahLst/>
            <a:cxnLst/>
            <a:rect r="r" b="b" t="t" l="l"/>
            <a:pathLst>
              <a:path h="624778" w="2065383">
                <a:moveTo>
                  <a:pt x="0" y="0"/>
                </a:moveTo>
                <a:lnTo>
                  <a:pt x="2065383" y="0"/>
                </a:lnTo>
                <a:lnTo>
                  <a:pt x="2065383" y="624778"/>
                </a:lnTo>
                <a:lnTo>
                  <a:pt x="0" y="62477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-10800000">
            <a:off x="9660046" y="6877865"/>
            <a:ext cx="2065383" cy="624778"/>
          </a:xfrm>
          <a:custGeom>
            <a:avLst/>
            <a:gdLst/>
            <a:ahLst/>
            <a:cxnLst/>
            <a:rect r="r" b="b" t="t" l="l"/>
            <a:pathLst>
              <a:path h="624778" w="2065383">
                <a:moveTo>
                  <a:pt x="0" y="0"/>
                </a:moveTo>
                <a:lnTo>
                  <a:pt x="2065383" y="0"/>
                </a:lnTo>
                <a:lnTo>
                  <a:pt x="2065383" y="624778"/>
                </a:lnTo>
                <a:lnTo>
                  <a:pt x="0" y="62477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-10800000">
            <a:off x="4293392" y="6877865"/>
            <a:ext cx="2065383" cy="624778"/>
          </a:xfrm>
          <a:custGeom>
            <a:avLst/>
            <a:gdLst/>
            <a:ahLst/>
            <a:cxnLst/>
            <a:rect r="r" b="b" t="t" l="l"/>
            <a:pathLst>
              <a:path h="624778" w="2065383">
                <a:moveTo>
                  <a:pt x="0" y="0"/>
                </a:moveTo>
                <a:lnTo>
                  <a:pt x="2065383" y="0"/>
                </a:lnTo>
                <a:lnTo>
                  <a:pt x="2065383" y="624778"/>
                </a:lnTo>
                <a:lnTo>
                  <a:pt x="0" y="62477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460760" y="6874972"/>
            <a:ext cx="3225860" cy="6276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62"/>
              </a:lnSpc>
            </a:pPr>
            <a:r>
              <a:rPr lang="en-US" sz="4135" i="true" spc="-82">
                <a:solidFill>
                  <a:srgbClr val="FFFFFF"/>
                </a:solidFill>
                <a:latin typeface="Anton Italics"/>
                <a:ea typeface="Anton Italics"/>
                <a:cs typeface="Anton Italics"/>
                <a:sym typeface="Anton Italics"/>
              </a:rPr>
              <a:t>. . 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AutoShape 3" id="3"/>
          <p:cNvSpPr/>
          <p:nvPr/>
        </p:nvSpPr>
        <p:spPr>
          <a:xfrm rot="0">
            <a:off x="1320464" y="1213786"/>
            <a:ext cx="15647072" cy="7641502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name="Group 4" id="4"/>
          <p:cNvGrpSpPr/>
          <p:nvPr/>
        </p:nvGrpSpPr>
        <p:grpSpPr>
          <a:xfrm rot="-5400000">
            <a:off x="10532590" y="2233300"/>
            <a:ext cx="5602474" cy="5602474"/>
            <a:chOff x="0" y="0"/>
            <a:chExt cx="6350000" cy="6350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A0D12"/>
            </a:solidFill>
          </p:spPr>
        </p:sp>
      </p:grpSp>
      <p:sp>
        <p:nvSpPr>
          <p:cNvPr name="AutoShape 6" id="6"/>
          <p:cNvSpPr/>
          <p:nvPr/>
        </p:nvSpPr>
        <p:spPr>
          <a:xfrm rot="5400000">
            <a:off x="5551316" y="4640052"/>
            <a:ext cx="1502102" cy="9963806"/>
          </a:xfrm>
          <a:prstGeom prst="rect">
            <a:avLst/>
          </a:prstGeom>
          <a:solidFill>
            <a:srgbClr val="3E9D81"/>
          </a:solidFill>
        </p:spPr>
      </p:sp>
      <p:grpSp>
        <p:nvGrpSpPr>
          <p:cNvPr name="Group 7" id="7"/>
          <p:cNvGrpSpPr/>
          <p:nvPr/>
        </p:nvGrpSpPr>
        <p:grpSpPr>
          <a:xfrm rot="0">
            <a:off x="0" y="6605314"/>
            <a:ext cx="3687586" cy="3681686"/>
            <a:chOff x="0" y="0"/>
            <a:chExt cx="6350000" cy="633984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D8368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10762313" y="2463033"/>
            <a:ext cx="5143029" cy="5143008"/>
            <a:chOff x="0" y="0"/>
            <a:chExt cx="6350000" cy="634997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-842241" y="2050440"/>
            <a:ext cx="10944657" cy="5968194"/>
            <a:chOff x="0" y="0"/>
            <a:chExt cx="14592876" cy="7957592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4916758" y="47625"/>
              <a:ext cx="9596552" cy="337809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9904"/>
                </a:lnSpc>
              </a:pPr>
              <a:r>
                <a:rPr lang="en-US" sz="8612" i="true" spc="-344">
                  <a:solidFill>
                    <a:srgbClr val="8AB2A6"/>
                  </a:solidFill>
                  <a:latin typeface="Anton Italics"/>
                  <a:ea typeface="Anton Italics"/>
                  <a:cs typeface="Anton Italics"/>
                  <a:sym typeface="Anton Italics"/>
                </a:rPr>
                <a:t>PROBLEMAS Y DIFICULTADES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4916758" y="4436517"/>
              <a:ext cx="8805772" cy="35210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647700" indent="-323850" lvl="1">
                <a:lnSpc>
                  <a:spcPts val="3450"/>
                </a:lnSpc>
                <a:buFont typeface="Arial"/>
                <a:buChar char="•"/>
              </a:pPr>
              <a:r>
                <a:rPr lang="en-US" sz="3000" i="true" spc="-60">
                  <a:solidFill>
                    <a:srgbClr val="8AB2A6"/>
                  </a:solidFill>
                  <a:latin typeface="Anton Italics"/>
                  <a:ea typeface="Anton Italics"/>
                  <a:cs typeface="Anton Italics"/>
                  <a:sym typeface="Anton Italics"/>
                </a:rPr>
                <a:t>DISPONIBILIDAD DE SERVICIOS EN LEARNER LAB</a:t>
              </a:r>
            </a:p>
            <a:p>
              <a:pPr algn="l" marL="647700" indent="-323850" lvl="1">
                <a:lnSpc>
                  <a:spcPts val="3450"/>
                </a:lnSpc>
                <a:buFont typeface="Arial"/>
                <a:buChar char="•"/>
              </a:pPr>
              <a:r>
                <a:rPr lang="en-US" sz="3000" i="true" spc="-60">
                  <a:solidFill>
                    <a:srgbClr val="8AB2A6"/>
                  </a:solidFill>
                  <a:latin typeface="Anton Italics"/>
                  <a:ea typeface="Anton Italics"/>
                  <a:cs typeface="Anton Italics"/>
                  <a:sym typeface="Anton Italics"/>
                </a:rPr>
                <a:t>CONFIGURACIONES EN LOS SERVICIOS</a:t>
              </a:r>
            </a:p>
            <a:p>
              <a:pPr algn="l" marL="647700" indent="-323850" lvl="1">
                <a:lnSpc>
                  <a:spcPts val="3450"/>
                </a:lnSpc>
                <a:buFont typeface="Arial"/>
                <a:buChar char="•"/>
              </a:pPr>
              <a:r>
                <a:rPr lang="en-US" sz="3000" i="true" spc="-60">
                  <a:solidFill>
                    <a:srgbClr val="8AB2A6"/>
                  </a:solidFill>
                  <a:latin typeface="Anton Italics"/>
                  <a:ea typeface="Anton Italics"/>
                  <a:cs typeface="Anton Italics"/>
                  <a:sym typeface="Anton Italics"/>
                </a:rPr>
                <a:t>CODIGOS DE PROGRAMACION PARA LAMBDA Y PYTHON</a:t>
              </a:r>
            </a:p>
            <a:p>
              <a:pPr algn="l" marL="647700" indent="-323850" lvl="1">
                <a:lnSpc>
                  <a:spcPts val="3450"/>
                </a:lnSpc>
                <a:buFont typeface="Arial"/>
                <a:buChar char="•"/>
              </a:pPr>
              <a:r>
                <a:rPr lang="en-US" sz="3000" i="true" spc="-60">
                  <a:solidFill>
                    <a:srgbClr val="8AB2A6"/>
                  </a:solidFill>
                  <a:latin typeface="Anton Italics"/>
                  <a:ea typeface="Anton Italics"/>
                  <a:cs typeface="Anton Italics"/>
                  <a:sym typeface="Anton Italics"/>
                </a:rPr>
                <a:t>SELECCIÓN DE PERMISOS Y HABILITACIONES</a:t>
              </a:r>
            </a:p>
          </p:txBody>
        </p:sp>
        <p:sp>
          <p:nvSpPr>
            <p:cNvPr name="AutoShape 14" id="14"/>
            <p:cNvSpPr/>
            <p:nvPr/>
          </p:nvSpPr>
          <p:spPr>
            <a:xfrm rot="0">
              <a:off x="0" y="3801724"/>
              <a:ext cx="14592876" cy="137880"/>
            </a:xfrm>
            <a:prstGeom prst="rect">
              <a:avLst/>
            </a:prstGeom>
            <a:solidFill>
              <a:srgbClr val="3E9D81"/>
            </a:solidFill>
          </p:spPr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-10800000">
            <a:off x="16466331" y="5143500"/>
            <a:ext cx="1821669" cy="4114800"/>
            <a:chOff x="0" y="0"/>
            <a:chExt cx="479781" cy="10837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79781" cy="1083733"/>
            </a:xfrm>
            <a:custGeom>
              <a:avLst/>
              <a:gdLst/>
              <a:ahLst/>
              <a:cxnLst/>
              <a:rect r="r" b="b" t="t" l="l"/>
              <a:pathLst>
                <a:path h="1083733" w="479781">
                  <a:moveTo>
                    <a:pt x="0" y="0"/>
                  </a:moveTo>
                  <a:lnTo>
                    <a:pt x="479781" y="0"/>
                  </a:lnTo>
                  <a:lnTo>
                    <a:pt x="479781" y="1083733"/>
                  </a:lnTo>
                  <a:lnTo>
                    <a:pt x="0" y="1083733"/>
                  </a:lnTo>
                  <a:close/>
                </a:path>
              </a:pathLst>
            </a:custGeom>
            <a:gradFill rotWithShape="true">
              <a:gsLst>
                <a:gs pos="0">
                  <a:srgbClr val="3E9D81">
                    <a:alpha val="100000"/>
                  </a:srgbClr>
                </a:gs>
                <a:gs pos="100000">
                  <a:srgbClr val="3E9D81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479781" cy="11123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172982" y="1105064"/>
            <a:ext cx="10173007" cy="32676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497"/>
              </a:lnSpc>
            </a:pPr>
            <a:r>
              <a:rPr lang="en-US" sz="13155" i="true" spc="-526">
                <a:solidFill>
                  <a:srgbClr val="8AB2A6"/>
                </a:solidFill>
                <a:latin typeface="Anton Italics"/>
                <a:ea typeface="Anton Italics"/>
                <a:cs typeface="Anton Italics"/>
                <a:sym typeface="Anton Italics"/>
              </a:rPr>
              <a:t>¿QUE  LOGRAMOS?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8977041" y="3369295"/>
            <a:ext cx="726809" cy="726809"/>
          </a:xfrm>
          <a:custGeom>
            <a:avLst/>
            <a:gdLst/>
            <a:ahLst/>
            <a:cxnLst/>
            <a:rect r="r" b="b" t="t" l="l"/>
            <a:pathLst>
              <a:path h="726809" w="726809">
                <a:moveTo>
                  <a:pt x="0" y="0"/>
                </a:moveTo>
                <a:lnTo>
                  <a:pt x="726809" y="0"/>
                </a:lnTo>
                <a:lnTo>
                  <a:pt x="726809" y="726808"/>
                </a:lnTo>
                <a:lnTo>
                  <a:pt x="0" y="7268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9703850" y="2224176"/>
            <a:ext cx="7555450" cy="7034124"/>
            <a:chOff x="0" y="0"/>
            <a:chExt cx="6350000" cy="591185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302" y="0"/>
              <a:ext cx="6348428" cy="5911850"/>
            </a:xfrm>
            <a:custGeom>
              <a:avLst/>
              <a:gdLst/>
              <a:ahLst/>
              <a:cxnLst/>
              <a:rect r="r" b="b" t="t" l="l"/>
              <a:pathLst>
                <a:path h="5911850" w="6348428">
                  <a:moveTo>
                    <a:pt x="1146508" y="402590"/>
                  </a:moveTo>
                  <a:lnTo>
                    <a:pt x="108918" y="2192020"/>
                  </a:lnTo>
                  <a:cubicBezTo>
                    <a:pt x="-68882" y="2498090"/>
                    <a:pt x="-25702" y="2884170"/>
                    <a:pt x="214328" y="3144520"/>
                  </a:cubicBezTo>
                  <a:lnTo>
                    <a:pt x="2525728" y="5651500"/>
                  </a:lnTo>
                  <a:cubicBezTo>
                    <a:pt x="2678128" y="5817870"/>
                    <a:pt x="2894028" y="5911850"/>
                    <a:pt x="3118818" y="5911850"/>
                  </a:cubicBezTo>
                  <a:lnTo>
                    <a:pt x="5540708" y="5911850"/>
                  </a:lnTo>
                  <a:cubicBezTo>
                    <a:pt x="5986478" y="5911850"/>
                    <a:pt x="6348428" y="5549900"/>
                    <a:pt x="6348428" y="5104130"/>
                  </a:cubicBezTo>
                  <a:lnTo>
                    <a:pt x="6348428" y="1891030"/>
                  </a:lnTo>
                  <a:cubicBezTo>
                    <a:pt x="6348428" y="1724660"/>
                    <a:pt x="6297628" y="1562100"/>
                    <a:pt x="6201108" y="1426210"/>
                  </a:cubicBezTo>
                  <a:lnTo>
                    <a:pt x="5439108" y="342900"/>
                  </a:lnTo>
                  <a:cubicBezTo>
                    <a:pt x="5287978" y="128270"/>
                    <a:pt x="5041598" y="0"/>
                    <a:pt x="4778708" y="0"/>
                  </a:cubicBezTo>
                  <a:lnTo>
                    <a:pt x="1845008" y="0"/>
                  </a:lnTo>
                  <a:cubicBezTo>
                    <a:pt x="1556718" y="0"/>
                    <a:pt x="1290018" y="153670"/>
                    <a:pt x="1146508" y="402590"/>
                  </a:cubicBezTo>
                  <a:close/>
                </a:path>
              </a:pathLst>
            </a:custGeom>
            <a:blipFill>
              <a:blip r:embed="rId5"/>
              <a:stretch>
                <a:fillRect l="0" t="0" r="-39771" b="0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028700" y="4828836"/>
            <a:ext cx="8675150" cy="4799339"/>
            <a:chOff x="0" y="0"/>
            <a:chExt cx="1441468" cy="79746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441468" cy="797460"/>
            </a:xfrm>
            <a:custGeom>
              <a:avLst/>
              <a:gdLst/>
              <a:ahLst/>
              <a:cxnLst/>
              <a:rect r="r" b="b" t="t" l="l"/>
              <a:pathLst>
                <a:path h="797460" w="1441468">
                  <a:moveTo>
                    <a:pt x="1441468" y="45514"/>
                  </a:moveTo>
                  <a:lnTo>
                    <a:pt x="1441468" y="751946"/>
                  </a:lnTo>
                  <a:cubicBezTo>
                    <a:pt x="1441468" y="764017"/>
                    <a:pt x="1436673" y="775594"/>
                    <a:pt x="1428138" y="784129"/>
                  </a:cubicBezTo>
                  <a:cubicBezTo>
                    <a:pt x="1419602" y="792665"/>
                    <a:pt x="1408026" y="797460"/>
                    <a:pt x="1395955" y="797460"/>
                  </a:cubicBezTo>
                  <a:lnTo>
                    <a:pt x="45514" y="797460"/>
                  </a:lnTo>
                  <a:cubicBezTo>
                    <a:pt x="33443" y="797460"/>
                    <a:pt x="21866" y="792665"/>
                    <a:pt x="13331" y="784129"/>
                  </a:cubicBezTo>
                  <a:cubicBezTo>
                    <a:pt x="4795" y="775594"/>
                    <a:pt x="0" y="764017"/>
                    <a:pt x="0" y="751946"/>
                  </a:cubicBezTo>
                  <a:lnTo>
                    <a:pt x="0" y="45514"/>
                  </a:lnTo>
                  <a:cubicBezTo>
                    <a:pt x="0" y="33443"/>
                    <a:pt x="4795" y="21866"/>
                    <a:pt x="13331" y="13331"/>
                  </a:cubicBezTo>
                  <a:cubicBezTo>
                    <a:pt x="21866" y="4795"/>
                    <a:pt x="33443" y="0"/>
                    <a:pt x="45514" y="0"/>
                  </a:cubicBezTo>
                  <a:lnTo>
                    <a:pt x="1395955" y="0"/>
                  </a:lnTo>
                  <a:cubicBezTo>
                    <a:pt x="1421091" y="0"/>
                    <a:pt x="1441468" y="20377"/>
                    <a:pt x="1441468" y="45514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8AB2A6"/>
              </a:solidFill>
              <a:prstDash val="solid"/>
              <a:round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0"/>
              <a:ext cx="1441468" cy="7974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302261" indent="-151130" lvl="1">
                <a:lnSpc>
                  <a:spcPts val="1680"/>
                </a:lnSpc>
                <a:buFont typeface="Arial"/>
                <a:buChar char="•"/>
              </a:pPr>
              <a:r>
                <a:rPr lang="en-US" sz="1400" spc="-28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ft y</a:t>
              </a: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0" y="0"/>
            <a:ext cx="1442822" cy="1442822"/>
          </a:xfrm>
          <a:custGeom>
            <a:avLst/>
            <a:gdLst/>
            <a:ahLst/>
            <a:cxnLst/>
            <a:rect r="r" b="b" t="t" l="l"/>
            <a:pathLst>
              <a:path h="1442822" w="1442822">
                <a:moveTo>
                  <a:pt x="0" y="0"/>
                </a:moveTo>
                <a:lnTo>
                  <a:pt x="1442822" y="0"/>
                </a:lnTo>
                <a:lnTo>
                  <a:pt x="1442822" y="1442822"/>
                </a:lnTo>
                <a:lnTo>
                  <a:pt x="0" y="144282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172982" y="5086350"/>
            <a:ext cx="7663988" cy="4248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b="true" sz="30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Pasar archivos de un archivo local. Al servicion en la nube de AWS</a:t>
            </a:r>
          </a:p>
          <a:p>
            <a:pPr algn="just">
              <a:lnSpc>
                <a:spcPts val="4200"/>
              </a:lnSpc>
            </a:pPr>
          </a:p>
          <a:p>
            <a:pPr algn="just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b="true" sz="30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Tenemos un comportamiento de ingesta de datos en tiempo real</a:t>
            </a:r>
          </a:p>
          <a:p>
            <a:pPr algn="just">
              <a:lnSpc>
                <a:spcPts val="4200"/>
              </a:lnSpc>
            </a:pPr>
          </a:p>
          <a:p>
            <a:pPr algn="just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b="true" sz="30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Con la recepción de kinesis se activa la ingesta del bucket en S3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1940179"/>
            <a:ext cx="1028700" cy="3231508"/>
            <a:chOff x="0" y="0"/>
            <a:chExt cx="270933" cy="85109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70933" cy="851097"/>
            </a:xfrm>
            <a:custGeom>
              <a:avLst/>
              <a:gdLst/>
              <a:ahLst/>
              <a:cxnLst/>
              <a:rect r="r" b="b" t="t" l="l"/>
              <a:pathLst>
                <a:path h="851097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851097"/>
                  </a:lnTo>
                  <a:lnTo>
                    <a:pt x="0" y="851097"/>
                  </a:lnTo>
                  <a:close/>
                </a:path>
              </a:pathLst>
            </a:custGeom>
            <a:gradFill rotWithShape="true">
              <a:gsLst>
                <a:gs pos="0">
                  <a:srgbClr val="3E9D81">
                    <a:alpha val="100000"/>
                  </a:srgbClr>
                </a:gs>
                <a:gs pos="100000">
                  <a:srgbClr val="3E9D81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270933" cy="8796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0" y="0"/>
            <a:ext cx="1442822" cy="1442822"/>
          </a:xfrm>
          <a:custGeom>
            <a:avLst/>
            <a:gdLst/>
            <a:ahLst/>
            <a:cxnLst/>
            <a:rect r="r" b="b" t="t" l="l"/>
            <a:pathLst>
              <a:path h="1442822" w="1442822">
                <a:moveTo>
                  <a:pt x="0" y="0"/>
                </a:moveTo>
                <a:lnTo>
                  <a:pt x="1442822" y="0"/>
                </a:lnTo>
                <a:lnTo>
                  <a:pt x="1442822" y="1442822"/>
                </a:lnTo>
                <a:lnTo>
                  <a:pt x="0" y="144282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28700" y="2579272"/>
            <a:ext cx="7764139" cy="5762083"/>
          </a:xfrm>
          <a:custGeom>
            <a:avLst/>
            <a:gdLst/>
            <a:ahLst/>
            <a:cxnLst/>
            <a:rect r="r" b="b" t="t" l="l"/>
            <a:pathLst>
              <a:path h="5762083" w="7764139">
                <a:moveTo>
                  <a:pt x="0" y="0"/>
                </a:moveTo>
                <a:lnTo>
                  <a:pt x="7764139" y="0"/>
                </a:lnTo>
                <a:lnTo>
                  <a:pt x="7764139" y="5762083"/>
                </a:lnTo>
                <a:lnTo>
                  <a:pt x="0" y="576208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17566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553318" y="1442822"/>
            <a:ext cx="8011423" cy="5762083"/>
          </a:xfrm>
          <a:custGeom>
            <a:avLst/>
            <a:gdLst/>
            <a:ahLst/>
            <a:cxnLst/>
            <a:rect r="r" b="b" t="t" l="l"/>
            <a:pathLst>
              <a:path h="5762083" w="8011423">
                <a:moveTo>
                  <a:pt x="0" y="0"/>
                </a:moveTo>
                <a:lnTo>
                  <a:pt x="8011424" y="0"/>
                </a:lnTo>
                <a:lnTo>
                  <a:pt x="8011424" y="5762083"/>
                </a:lnTo>
                <a:lnTo>
                  <a:pt x="0" y="576208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-59829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721411" y="1576172"/>
            <a:ext cx="8514121" cy="698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24"/>
              </a:lnSpc>
            </a:pPr>
            <a:r>
              <a:rPr lang="en-US" sz="5499" i="true" spc="-219">
                <a:solidFill>
                  <a:srgbClr val="8AB2A6"/>
                </a:solidFill>
                <a:latin typeface="Anton Italics"/>
                <a:ea typeface="Anton Italics"/>
                <a:cs typeface="Anton Italics"/>
                <a:sym typeface="Anton Italics"/>
              </a:rPr>
              <a:t>Transmitiendo datos con python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235532" y="7642855"/>
            <a:ext cx="8646995" cy="698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24"/>
              </a:lnSpc>
            </a:pPr>
            <a:r>
              <a:rPr lang="en-US" sz="5499" i="true" spc="-219">
                <a:solidFill>
                  <a:srgbClr val="8AB2A6"/>
                </a:solidFill>
                <a:latin typeface="Anton Italics"/>
                <a:ea typeface="Anton Italics"/>
                <a:cs typeface="Anton Italics"/>
                <a:sym typeface="Anton Italics"/>
              </a:rPr>
              <a:t>Activacion con kinesis y lambda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-5400000">
            <a:off x="12134183" y="7922479"/>
            <a:ext cx="1238250" cy="3490793"/>
            <a:chOff x="0" y="0"/>
            <a:chExt cx="326123" cy="91938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26123" cy="919386"/>
            </a:xfrm>
            <a:custGeom>
              <a:avLst/>
              <a:gdLst/>
              <a:ahLst/>
              <a:cxnLst/>
              <a:rect r="r" b="b" t="t" l="l"/>
              <a:pathLst>
                <a:path h="919386" w="326123">
                  <a:moveTo>
                    <a:pt x="0" y="0"/>
                  </a:moveTo>
                  <a:lnTo>
                    <a:pt x="326123" y="0"/>
                  </a:lnTo>
                  <a:lnTo>
                    <a:pt x="326123" y="919386"/>
                  </a:lnTo>
                  <a:lnTo>
                    <a:pt x="0" y="919386"/>
                  </a:lnTo>
                  <a:close/>
                </a:path>
              </a:pathLst>
            </a:custGeom>
            <a:gradFill rotWithShape="true">
              <a:gsLst>
                <a:gs pos="0">
                  <a:srgbClr val="3E9D81">
                    <a:alpha val="100000"/>
                  </a:srgbClr>
                </a:gs>
                <a:gs pos="100000">
                  <a:srgbClr val="3E9D81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326123" cy="9479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9144000" y="2105990"/>
            <a:ext cx="7864027" cy="7152310"/>
          </a:xfrm>
          <a:custGeom>
            <a:avLst/>
            <a:gdLst/>
            <a:ahLst/>
            <a:cxnLst/>
            <a:rect r="r" b="b" t="t" l="l"/>
            <a:pathLst>
              <a:path h="7152310" w="7864027">
                <a:moveTo>
                  <a:pt x="0" y="0"/>
                </a:moveTo>
                <a:lnTo>
                  <a:pt x="7864027" y="0"/>
                </a:lnTo>
                <a:lnTo>
                  <a:pt x="7864027" y="7152310"/>
                </a:lnTo>
                <a:lnTo>
                  <a:pt x="0" y="715231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80545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0" y="0"/>
            <a:ext cx="1442822" cy="1442822"/>
          </a:xfrm>
          <a:custGeom>
            <a:avLst/>
            <a:gdLst/>
            <a:ahLst/>
            <a:cxnLst/>
            <a:rect r="r" b="b" t="t" l="l"/>
            <a:pathLst>
              <a:path h="1442822" w="1442822">
                <a:moveTo>
                  <a:pt x="0" y="0"/>
                </a:moveTo>
                <a:lnTo>
                  <a:pt x="1442822" y="0"/>
                </a:lnTo>
                <a:lnTo>
                  <a:pt x="1442822" y="1442822"/>
                </a:lnTo>
                <a:lnTo>
                  <a:pt x="0" y="14428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28700" y="2264257"/>
            <a:ext cx="6760991" cy="6223552"/>
          </a:xfrm>
          <a:custGeom>
            <a:avLst/>
            <a:gdLst/>
            <a:ahLst/>
            <a:cxnLst/>
            <a:rect r="r" b="b" t="t" l="l"/>
            <a:pathLst>
              <a:path h="6223552" w="6760991">
                <a:moveTo>
                  <a:pt x="0" y="0"/>
                </a:moveTo>
                <a:lnTo>
                  <a:pt x="6760991" y="0"/>
                </a:lnTo>
                <a:lnTo>
                  <a:pt x="6760991" y="6223552"/>
                </a:lnTo>
                <a:lnTo>
                  <a:pt x="0" y="622355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3343" r="-136343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718142" y="1162050"/>
            <a:ext cx="3382108" cy="698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24"/>
              </a:lnSpc>
            </a:pPr>
            <a:r>
              <a:rPr lang="en-US" sz="5499" i="true" spc="-219">
                <a:solidFill>
                  <a:srgbClr val="8AB2A6"/>
                </a:solidFill>
                <a:latin typeface="Anton Italics"/>
                <a:ea typeface="Anton Italics"/>
                <a:cs typeface="Anton Italics"/>
                <a:sym typeface="Anton Italics"/>
              </a:rPr>
              <a:t>Bucket en S3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610534" y="1162050"/>
            <a:ext cx="4930959" cy="698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24"/>
              </a:lnSpc>
            </a:pPr>
            <a:r>
              <a:rPr lang="en-US" sz="5499" i="true" spc="-219">
                <a:solidFill>
                  <a:srgbClr val="8AB2A6"/>
                </a:solidFill>
                <a:latin typeface="Anton Italics"/>
                <a:ea typeface="Anton Italics"/>
                <a:cs typeface="Anton Italics"/>
                <a:sym typeface="Anton Italics"/>
              </a:rPr>
              <a:t>Carpeta processed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3707979" y="4833013"/>
            <a:ext cx="4631756" cy="4425287"/>
            <a:chOff x="0" y="0"/>
            <a:chExt cx="769616" cy="73530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769616" cy="735307"/>
            </a:xfrm>
            <a:custGeom>
              <a:avLst/>
              <a:gdLst/>
              <a:ahLst/>
              <a:cxnLst/>
              <a:rect r="r" b="b" t="t" l="l"/>
              <a:pathLst>
                <a:path h="735307" w="769616">
                  <a:moveTo>
                    <a:pt x="769616" y="85246"/>
                  </a:moveTo>
                  <a:lnTo>
                    <a:pt x="769616" y="650062"/>
                  </a:lnTo>
                  <a:cubicBezTo>
                    <a:pt x="769616" y="697142"/>
                    <a:pt x="731450" y="735307"/>
                    <a:pt x="684370" y="735307"/>
                  </a:cubicBezTo>
                  <a:lnTo>
                    <a:pt x="85246" y="735307"/>
                  </a:lnTo>
                  <a:cubicBezTo>
                    <a:pt x="38166" y="735307"/>
                    <a:pt x="0" y="697142"/>
                    <a:pt x="0" y="650062"/>
                  </a:cubicBezTo>
                  <a:lnTo>
                    <a:pt x="0" y="85246"/>
                  </a:lnTo>
                  <a:cubicBezTo>
                    <a:pt x="0" y="38166"/>
                    <a:pt x="38166" y="0"/>
                    <a:pt x="85246" y="0"/>
                  </a:cubicBezTo>
                  <a:lnTo>
                    <a:pt x="684370" y="0"/>
                  </a:lnTo>
                  <a:cubicBezTo>
                    <a:pt x="731450" y="0"/>
                    <a:pt x="769616" y="38166"/>
                    <a:pt x="769616" y="85246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8AB2A6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0"/>
              <a:ext cx="769616" cy="7353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68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0" y="6994790"/>
            <a:ext cx="3298345" cy="2263510"/>
            <a:chOff x="0" y="0"/>
            <a:chExt cx="868700" cy="59615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68700" cy="596151"/>
            </a:xfrm>
            <a:custGeom>
              <a:avLst/>
              <a:gdLst/>
              <a:ahLst/>
              <a:cxnLst/>
              <a:rect r="r" b="b" t="t" l="l"/>
              <a:pathLst>
                <a:path h="596151" w="868700">
                  <a:moveTo>
                    <a:pt x="0" y="0"/>
                  </a:moveTo>
                  <a:lnTo>
                    <a:pt x="868700" y="0"/>
                  </a:lnTo>
                  <a:lnTo>
                    <a:pt x="868700" y="596151"/>
                  </a:lnTo>
                  <a:lnTo>
                    <a:pt x="0" y="596151"/>
                  </a:lnTo>
                  <a:close/>
                </a:path>
              </a:pathLst>
            </a:custGeom>
            <a:gradFill rotWithShape="true">
              <a:gsLst>
                <a:gs pos="0">
                  <a:srgbClr val="3E9D81">
                    <a:alpha val="100000"/>
                  </a:srgbClr>
                </a:gs>
                <a:gs pos="100000">
                  <a:srgbClr val="3E9D81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0" y="-28575"/>
              <a:ext cx="868700" cy="6247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028700" y="2643811"/>
            <a:ext cx="7311035" cy="6609176"/>
            <a:chOff x="0" y="0"/>
            <a:chExt cx="6350000" cy="5740400"/>
          </a:xfrm>
        </p:grpSpPr>
        <p:sp>
          <p:nvSpPr>
            <p:cNvPr name="Freeform 10" id="10"/>
            <p:cNvSpPr/>
            <p:nvPr/>
          </p:nvSpPr>
          <p:spPr>
            <a:xfrm flipH="true" flipV="false" rot="0">
              <a:off x="0" y="0"/>
              <a:ext cx="6351270" cy="5741670"/>
            </a:xfrm>
            <a:custGeom>
              <a:avLst/>
              <a:gdLst/>
              <a:ahLst/>
              <a:cxnLst/>
              <a:rect r="r" b="b" t="t" l="l"/>
              <a:pathLst>
                <a:path h="5741670" w="6351270">
                  <a:moveTo>
                    <a:pt x="6351270" y="542290"/>
                  </a:moveTo>
                  <a:lnTo>
                    <a:pt x="6351270" y="2392680"/>
                  </a:lnTo>
                  <a:cubicBezTo>
                    <a:pt x="6351270" y="2691130"/>
                    <a:pt x="6108700" y="2933700"/>
                    <a:pt x="5808980" y="2933700"/>
                  </a:cubicBezTo>
                  <a:lnTo>
                    <a:pt x="5203190" y="2933700"/>
                  </a:lnTo>
                  <a:cubicBezTo>
                    <a:pt x="4903470" y="2933700"/>
                    <a:pt x="4660900" y="3176270"/>
                    <a:pt x="4660900" y="3475990"/>
                  </a:cubicBezTo>
                  <a:lnTo>
                    <a:pt x="4660900" y="5199380"/>
                  </a:lnTo>
                  <a:cubicBezTo>
                    <a:pt x="4660900" y="5499100"/>
                    <a:pt x="4418330" y="5741670"/>
                    <a:pt x="4118610" y="5741670"/>
                  </a:cubicBezTo>
                  <a:lnTo>
                    <a:pt x="2752090" y="5741670"/>
                  </a:lnTo>
                  <a:cubicBezTo>
                    <a:pt x="2616200" y="5741670"/>
                    <a:pt x="2484120" y="5689600"/>
                    <a:pt x="2383790" y="5598160"/>
                  </a:cubicBezTo>
                  <a:lnTo>
                    <a:pt x="173990" y="3553460"/>
                  </a:lnTo>
                  <a:cubicBezTo>
                    <a:pt x="63500" y="3450590"/>
                    <a:pt x="0" y="3307080"/>
                    <a:pt x="0" y="3155950"/>
                  </a:cubicBezTo>
                  <a:lnTo>
                    <a:pt x="0" y="542290"/>
                  </a:lnTo>
                  <a:cubicBezTo>
                    <a:pt x="1270" y="242570"/>
                    <a:pt x="243840" y="0"/>
                    <a:pt x="543560" y="0"/>
                  </a:cubicBezTo>
                  <a:lnTo>
                    <a:pt x="5808980" y="0"/>
                  </a:lnTo>
                  <a:cubicBezTo>
                    <a:pt x="6108700" y="0"/>
                    <a:pt x="6351270" y="242570"/>
                    <a:pt x="6351270" y="542290"/>
                  </a:cubicBezTo>
                  <a:close/>
                </a:path>
              </a:pathLst>
            </a:custGeom>
            <a:blipFill>
              <a:blip r:embed="rId3"/>
              <a:stretch>
                <a:fillRect l="-17843" t="0" r="-17843" b="0"/>
              </a:stretch>
            </a:blip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4428096" y="228600"/>
            <a:ext cx="9144000" cy="12367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157"/>
              </a:lnSpc>
            </a:pPr>
            <a:r>
              <a:rPr lang="en-US" sz="9639" i="true" spc="-385">
                <a:solidFill>
                  <a:srgbClr val="8AB2A6"/>
                </a:solidFill>
                <a:latin typeface="Anton Italics"/>
                <a:ea typeface="Anton Italics"/>
                <a:cs typeface="Anton Italics"/>
                <a:sym typeface="Anton Italics"/>
              </a:rPr>
              <a:t>RETOS SUPERADOS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000096" y="2954140"/>
            <a:ext cx="7960867" cy="5657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92887" indent="-446443" lvl="1">
              <a:lnSpc>
                <a:spcPts val="4962"/>
              </a:lnSpc>
              <a:buFont typeface="Arial"/>
              <a:buChar char="•"/>
            </a:pPr>
            <a:r>
              <a:rPr lang="en-US" sz="4135" i="true" spc="-82">
                <a:solidFill>
                  <a:srgbClr val="FFFFFF"/>
                </a:solidFill>
                <a:latin typeface="Anton Italics"/>
                <a:ea typeface="Anton Italics"/>
                <a:cs typeface="Anton Italics"/>
                <a:sym typeface="Anton Italics"/>
              </a:rPr>
              <a:t>Convertir los archivos .parquet en algo entendible e interpretable para nosotros</a:t>
            </a:r>
          </a:p>
          <a:p>
            <a:pPr algn="l">
              <a:lnSpc>
                <a:spcPts val="4962"/>
              </a:lnSpc>
            </a:pPr>
          </a:p>
          <a:p>
            <a:pPr algn="l" marL="892887" indent="-446443" lvl="1">
              <a:lnSpc>
                <a:spcPts val="4962"/>
              </a:lnSpc>
              <a:buFont typeface="Arial"/>
              <a:buChar char="•"/>
            </a:pPr>
            <a:r>
              <a:rPr lang="en-US" sz="4135" i="true" spc="-82">
                <a:solidFill>
                  <a:srgbClr val="FFFFFF"/>
                </a:solidFill>
                <a:latin typeface="Anton Italics"/>
                <a:ea typeface="Anton Italics"/>
                <a:cs typeface="Anton Italics"/>
                <a:sym typeface="Anton Italics"/>
              </a:rPr>
              <a:t>Evaluar entre los posible analisis estadisticos, los mas relevantes</a:t>
            </a:r>
          </a:p>
          <a:p>
            <a:pPr algn="l">
              <a:lnSpc>
                <a:spcPts val="4962"/>
              </a:lnSpc>
            </a:pPr>
          </a:p>
          <a:p>
            <a:pPr algn="l" marL="892887" indent="-446443" lvl="1">
              <a:lnSpc>
                <a:spcPts val="4962"/>
              </a:lnSpc>
              <a:buFont typeface="Arial"/>
              <a:buChar char="•"/>
            </a:pPr>
            <a:r>
              <a:rPr lang="en-US" sz="4135" i="true" spc="-82">
                <a:solidFill>
                  <a:srgbClr val="FFFFFF"/>
                </a:solidFill>
                <a:latin typeface="Anton Italics"/>
                <a:ea typeface="Anton Italics"/>
                <a:cs typeface="Anton Italics"/>
                <a:sym typeface="Anton Italics"/>
              </a:rPr>
              <a:t>Identificar las graficas que pueden ser mas dicientes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7173434" y="8100248"/>
            <a:ext cx="726809" cy="726809"/>
          </a:xfrm>
          <a:custGeom>
            <a:avLst/>
            <a:gdLst/>
            <a:ahLst/>
            <a:cxnLst/>
            <a:rect r="r" b="b" t="t" l="l"/>
            <a:pathLst>
              <a:path h="726809" w="726809">
                <a:moveTo>
                  <a:pt x="0" y="0"/>
                </a:moveTo>
                <a:lnTo>
                  <a:pt x="726808" y="0"/>
                </a:lnTo>
                <a:lnTo>
                  <a:pt x="726808" y="726809"/>
                </a:lnTo>
                <a:lnTo>
                  <a:pt x="0" y="726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0" y="0"/>
            <a:ext cx="1442822" cy="1442822"/>
          </a:xfrm>
          <a:custGeom>
            <a:avLst/>
            <a:gdLst/>
            <a:ahLst/>
            <a:cxnLst/>
            <a:rect r="r" b="b" t="t" l="l"/>
            <a:pathLst>
              <a:path h="1442822" w="1442822">
                <a:moveTo>
                  <a:pt x="0" y="0"/>
                </a:moveTo>
                <a:lnTo>
                  <a:pt x="1442822" y="0"/>
                </a:lnTo>
                <a:lnTo>
                  <a:pt x="1442822" y="1442822"/>
                </a:lnTo>
                <a:lnTo>
                  <a:pt x="0" y="144282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4299844"/>
            <a:ext cx="4985644" cy="4425287"/>
            <a:chOff x="0" y="0"/>
            <a:chExt cx="828418" cy="73530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28418" cy="735307"/>
            </a:xfrm>
            <a:custGeom>
              <a:avLst/>
              <a:gdLst/>
              <a:ahLst/>
              <a:cxnLst/>
              <a:rect r="r" b="b" t="t" l="l"/>
              <a:pathLst>
                <a:path h="735307" w="828418">
                  <a:moveTo>
                    <a:pt x="828418" y="79195"/>
                  </a:moveTo>
                  <a:lnTo>
                    <a:pt x="828418" y="656112"/>
                  </a:lnTo>
                  <a:cubicBezTo>
                    <a:pt x="828418" y="699851"/>
                    <a:pt x="792961" y="735307"/>
                    <a:pt x="749223" y="735307"/>
                  </a:cubicBezTo>
                  <a:lnTo>
                    <a:pt x="79195" y="735307"/>
                  </a:lnTo>
                  <a:cubicBezTo>
                    <a:pt x="35457" y="735307"/>
                    <a:pt x="0" y="699851"/>
                    <a:pt x="0" y="656112"/>
                  </a:cubicBezTo>
                  <a:lnTo>
                    <a:pt x="0" y="79195"/>
                  </a:lnTo>
                  <a:cubicBezTo>
                    <a:pt x="0" y="35457"/>
                    <a:pt x="35457" y="0"/>
                    <a:pt x="79195" y="0"/>
                  </a:cubicBezTo>
                  <a:lnTo>
                    <a:pt x="749223" y="0"/>
                  </a:lnTo>
                  <a:cubicBezTo>
                    <a:pt x="792961" y="0"/>
                    <a:pt x="828418" y="35457"/>
                    <a:pt x="828418" y="79195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8AB2A6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0"/>
              <a:ext cx="828418" cy="7353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68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5300389" y="819277"/>
            <a:ext cx="6518864" cy="1231068"/>
            <a:chOff x="0" y="0"/>
            <a:chExt cx="1716902" cy="32423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716902" cy="324232"/>
            </a:xfrm>
            <a:custGeom>
              <a:avLst/>
              <a:gdLst/>
              <a:ahLst/>
              <a:cxnLst/>
              <a:rect r="r" b="b" t="t" l="l"/>
              <a:pathLst>
                <a:path h="324232" w="1716902">
                  <a:moveTo>
                    <a:pt x="0" y="0"/>
                  </a:moveTo>
                  <a:lnTo>
                    <a:pt x="1716902" y="0"/>
                  </a:lnTo>
                  <a:lnTo>
                    <a:pt x="1716902" y="324232"/>
                  </a:lnTo>
                  <a:lnTo>
                    <a:pt x="0" y="324232"/>
                  </a:lnTo>
                  <a:close/>
                </a:path>
              </a:pathLst>
            </a:custGeom>
            <a:gradFill rotWithShape="true">
              <a:gsLst>
                <a:gs pos="0">
                  <a:srgbClr val="3E9D81">
                    <a:alpha val="100000"/>
                  </a:srgbClr>
                </a:gs>
                <a:gs pos="100000">
                  <a:srgbClr val="3E9D81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0" y="-28575"/>
              <a:ext cx="1716902" cy="3528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0" y="0"/>
            <a:ext cx="1442822" cy="1442822"/>
          </a:xfrm>
          <a:custGeom>
            <a:avLst/>
            <a:gdLst/>
            <a:ahLst/>
            <a:cxnLst/>
            <a:rect r="r" b="b" t="t" l="l"/>
            <a:pathLst>
              <a:path h="1442822" w="1442822">
                <a:moveTo>
                  <a:pt x="0" y="0"/>
                </a:moveTo>
                <a:lnTo>
                  <a:pt x="1442822" y="0"/>
                </a:lnTo>
                <a:lnTo>
                  <a:pt x="1442822" y="1442822"/>
                </a:lnTo>
                <a:lnTo>
                  <a:pt x="0" y="144282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6974526" y="4299844"/>
            <a:ext cx="4985644" cy="4425287"/>
            <a:chOff x="0" y="0"/>
            <a:chExt cx="828418" cy="735307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28418" cy="735307"/>
            </a:xfrm>
            <a:custGeom>
              <a:avLst/>
              <a:gdLst/>
              <a:ahLst/>
              <a:cxnLst/>
              <a:rect r="r" b="b" t="t" l="l"/>
              <a:pathLst>
                <a:path h="735307" w="828418">
                  <a:moveTo>
                    <a:pt x="828418" y="79195"/>
                  </a:moveTo>
                  <a:lnTo>
                    <a:pt x="828418" y="656112"/>
                  </a:lnTo>
                  <a:cubicBezTo>
                    <a:pt x="828418" y="699851"/>
                    <a:pt x="792961" y="735307"/>
                    <a:pt x="749223" y="735307"/>
                  </a:cubicBezTo>
                  <a:lnTo>
                    <a:pt x="79195" y="735307"/>
                  </a:lnTo>
                  <a:cubicBezTo>
                    <a:pt x="35457" y="735307"/>
                    <a:pt x="0" y="699851"/>
                    <a:pt x="0" y="656112"/>
                  </a:cubicBezTo>
                  <a:lnTo>
                    <a:pt x="0" y="79195"/>
                  </a:lnTo>
                  <a:cubicBezTo>
                    <a:pt x="0" y="35457"/>
                    <a:pt x="35457" y="0"/>
                    <a:pt x="79195" y="0"/>
                  </a:cubicBezTo>
                  <a:lnTo>
                    <a:pt x="749223" y="0"/>
                  </a:lnTo>
                  <a:cubicBezTo>
                    <a:pt x="792961" y="0"/>
                    <a:pt x="828418" y="35457"/>
                    <a:pt x="828418" y="79195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8AB2A6"/>
              </a:solidFill>
              <a:prstDash val="solid"/>
              <a:round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0"/>
              <a:ext cx="828418" cy="7353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680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2922195" y="4299844"/>
            <a:ext cx="4985644" cy="4425287"/>
            <a:chOff x="0" y="0"/>
            <a:chExt cx="828418" cy="735307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28418" cy="735307"/>
            </a:xfrm>
            <a:custGeom>
              <a:avLst/>
              <a:gdLst/>
              <a:ahLst/>
              <a:cxnLst/>
              <a:rect r="r" b="b" t="t" l="l"/>
              <a:pathLst>
                <a:path h="735307" w="828418">
                  <a:moveTo>
                    <a:pt x="828418" y="79195"/>
                  </a:moveTo>
                  <a:lnTo>
                    <a:pt x="828418" y="656112"/>
                  </a:lnTo>
                  <a:cubicBezTo>
                    <a:pt x="828418" y="699851"/>
                    <a:pt x="792961" y="735307"/>
                    <a:pt x="749223" y="735307"/>
                  </a:cubicBezTo>
                  <a:lnTo>
                    <a:pt x="79195" y="735307"/>
                  </a:lnTo>
                  <a:cubicBezTo>
                    <a:pt x="35457" y="735307"/>
                    <a:pt x="0" y="699851"/>
                    <a:pt x="0" y="656112"/>
                  </a:cubicBezTo>
                  <a:lnTo>
                    <a:pt x="0" y="79195"/>
                  </a:lnTo>
                  <a:cubicBezTo>
                    <a:pt x="0" y="35457"/>
                    <a:pt x="35457" y="0"/>
                    <a:pt x="79195" y="0"/>
                  </a:cubicBezTo>
                  <a:lnTo>
                    <a:pt x="749223" y="0"/>
                  </a:lnTo>
                  <a:cubicBezTo>
                    <a:pt x="792961" y="0"/>
                    <a:pt x="828418" y="35457"/>
                    <a:pt x="828418" y="79195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8AB2A6"/>
              </a:solidFill>
              <a:prstDash val="solid"/>
              <a:round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0"/>
              <a:ext cx="828418" cy="7353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680"/>
                </a:lnSpc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5425576" y="950011"/>
            <a:ext cx="10398807" cy="12342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141"/>
              </a:lnSpc>
            </a:pPr>
            <a:r>
              <a:rPr lang="en-US" sz="9622" i="true" spc="-384">
                <a:solidFill>
                  <a:srgbClr val="8AB2A6"/>
                </a:solidFill>
                <a:latin typeface="Anton Italics"/>
                <a:ea typeface="Anton Italics"/>
                <a:cs typeface="Anton Italics"/>
                <a:sym typeface="Anton Italics"/>
              </a:rPr>
              <a:t>ESCALABILIDAD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442822" y="3214839"/>
            <a:ext cx="4133178" cy="6276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62"/>
              </a:lnSpc>
            </a:pPr>
            <a:r>
              <a:rPr lang="en-US" sz="4135" i="true" spc="-82">
                <a:solidFill>
                  <a:srgbClr val="FFFFFF"/>
                </a:solidFill>
                <a:latin typeface="Anton Italics"/>
                <a:ea typeface="Anton Italics"/>
                <a:cs typeface="Anton Italics"/>
                <a:sym typeface="Anton Italics"/>
              </a:rPr>
              <a:t>INGESTA DE DATOS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15761" y="4882642"/>
            <a:ext cx="4798582" cy="35177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42"/>
              </a:lnSpc>
            </a:pPr>
            <a:r>
              <a:rPr lang="en-US" sz="2618" spc="-52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De 3 dispositivos a más de 100000</a:t>
            </a:r>
          </a:p>
          <a:p>
            <a:pPr algn="l">
              <a:lnSpc>
                <a:spcPts val="3142"/>
              </a:lnSpc>
            </a:pPr>
          </a:p>
          <a:p>
            <a:pPr algn="l">
              <a:lnSpc>
                <a:spcPts val="3142"/>
              </a:lnSpc>
            </a:pPr>
            <a:r>
              <a:rPr lang="en-US" sz="2618" spc="-52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Kinesis escala de 1 a 500 shards</a:t>
            </a:r>
          </a:p>
          <a:p>
            <a:pPr algn="l">
              <a:lnSpc>
                <a:spcPts val="3142"/>
              </a:lnSpc>
            </a:pPr>
          </a:p>
          <a:p>
            <a:pPr algn="l">
              <a:lnSpc>
                <a:spcPts val="3142"/>
              </a:lnSpc>
            </a:pPr>
            <a:r>
              <a:rPr lang="en-US" sz="2618" spc="-52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Lambda procesa lotes de 100 a 10,000 registros</a:t>
            </a:r>
          </a:p>
          <a:p>
            <a:pPr algn="l">
              <a:lnSpc>
                <a:spcPts val="3142"/>
              </a:lnSpc>
            </a:pPr>
          </a:p>
        </p:txBody>
      </p:sp>
      <p:sp>
        <p:nvSpPr>
          <p:cNvPr name="TextBox 19" id="19"/>
          <p:cNvSpPr txBox="true"/>
          <p:nvPr/>
        </p:nvSpPr>
        <p:spPr>
          <a:xfrm rot="0">
            <a:off x="7400759" y="3214839"/>
            <a:ext cx="4133178" cy="6276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62"/>
              </a:lnSpc>
            </a:pPr>
            <a:r>
              <a:rPr lang="en-US" sz="4135" i="true" spc="-82">
                <a:solidFill>
                  <a:srgbClr val="FFFFFF"/>
                </a:solidFill>
                <a:latin typeface="Anton Italics"/>
                <a:ea typeface="Anton Italics"/>
                <a:cs typeface="Anton Italics"/>
                <a:sym typeface="Anton Italics"/>
              </a:rPr>
              <a:t>ALMACENAMIENTO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4511201" y="3214839"/>
            <a:ext cx="4133178" cy="6276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62"/>
              </a:lnSpc>
            </a:pPr>
            <a:r>
              <a:rPr lang="en-US" sz="4135" i="true" spc="-82">
                <a:solidFill>
                  <a:srgbClr val="FFFFFF"/>
                </a:solidFill>
                <a:latin typeface="Anton Italics"/>
                <a:ea typeface="Anton Italics"/>
                <a:cs typeface="Anton Italics"/>
                <a:sym typeface="Anton Italics"/>
              </a:rPr>
              <a:t>CONSULTAS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7068978" y="4758358"/>
            <a:ext cx="4798582" cy="31258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42"/>
              </a:lnSpc>
            </a:pPr>
            <a:r>
              <a:rPr lang="en-US" sz="2618" spc="-52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RAW:   10 Gb → 10 TB → 10 PB (sin cambios arquitectónicos)</a:t>
            </a:r>
          </a:p>
          <a:p>
            <a:pPr algn="l">
              <a:lnSpc>
                <a:spcPts val="3142"/>
              </a:lnSpc>
            </a:pPr>
          </a:p>
          <a:p>
            <a:pPr algn="l">
              <a:lnSpc>
                <a:spcPts val="3142"/>
              </a:lnSpc>
            </a:pPr>
            <a:r>
              <a:rPr lang="en-US" sz="2618" spc="-52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PROCESSED</a:t>
            </a:r>
            <a:r>
              <a:rPr lang="en-US" sz="2618" spc="-52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: Mismo modelo de particiones</a:t>
            </a:r>
          </a:p>
          <a:p>
            <a:pPr algn="l">
              <a:lnSpc>
                <a:spcPts val="3142"/>
              </a:lnSpc>
            </a:pPr>
          </a:p>
          <a:p>
            <a:pPr algn="l">
              <a:lnSpc>
                <a:spcPts val="3142"/>
              </a:lnSpc>
            </a:pPr>
            <a:r>
              <a:rPr lang="en-US" sz="2618" spc="-52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CURATED</a:t>
            </a:r>
            <a:r>
              <a:rPr lang="en-US" sz="2618" spc="-52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: Más datos conlleva a decisiones más acertadas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3109256" y="5150282"/>
            <a:ext cx="4798582" cy="23420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42"/>
              </a:lnSpc>
            </a:pPr>
            <a:r>
              <a:rPr lang="en-US" sz="2618" spc="-52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Consultas más complejas</a:t>
            </a:r>
          </a:p>
          <a:p>
            <a:pPr algn="l">
              <a:lnSpc>
                <a:spcPts val="3142"/>
              </a:lnSpc>
            </a:pPr>
          </a:p>
          <a:p>
            <a:pPr algn="l">
              <a:lnSpc>
                <a:spcPts val="3142"/>
              </a:lnSpc>
            </a:pPr>
            <a:r>
              <a:rPr lang="en-US" sz="2618" spc="-52" b="true">
                <a:solidFill>
                  <a:srgbClr val="FFFFFF"/>
                </a:solidFill>
                <a:latin typeface="Open Sauce Semi-Bold"/>
                <a:ea typeface="Open Sauce Semi-Bold"/>
                <a:cs typeface="Open Sauce Semi-Bold"/>
                <a:sym typeface="Open Sauce Semi-Bold"/>
              </a:rPr>
              <a:t>100+ usuarios concurrentes</a:t>
            </a:r>
          </a:p>
          <a:p>
            <a:pPr algn="l">
              <a:lnSpc>
                <a:spcPts val="3142"/>
              </a:lnSpc>
            </a:pPr>
          </a:p>
          <a:p>
            <a:pPr algn="l">
              <a:lnSpc>
                <a:spcPts val="3142"/>
              </a:lnSpc>
            </a:pPr>
            <a:r>
              <a:rPr lang="en-US" sz="2618" spc="-52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Optimizacion arquitectonica para consultas en Terabytes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396002" y="819277"/>
            <a:ext cx="5760534" cy="1231068"/>
            <a:chOff x="0" y="0"/>
            <a:chExt cx="1517178" cy="32423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517178" cy="324232"/>
            </a:xfrm>
            <a:custGeom>
              <a:avLst/>
              <a:gdLst/>
              <a:ahLst/>
              <a:cxnLst/>
              <a:rect r="r" b="b" t="t" l="l"/>
              <a:pathLst>
                <a:path h="324232" w="1517178">
                  <a:moveTo>
                    <a:pt x="0" y="0"/>
                  </a:moveTo>
                  <a:lnTo>
                    <a:pt x="1517178" y="0"/>
                  </a:lnTo>
                  <a:lnTo>
                    <a:pt x="1517178" y="324232"/>
                  </a:lnTo>
                  <a:lnTo>
                    <a:pt x="0" y="324232"/>
                  </a:lnTo>
                  <a:close/>
                </a:path>
              </a:pathLst>
            </a:custGeom>
            <a:gradFill rotWithShape="true">
              <a:gsLst>
                <a:gs pos="0">
                  <a:srgbClr val="3E9D81">
                    <a:alpha val="100000"/>
                  </a:srgbClr>
                </a:gs>
                <a:gs pos="100000">
                  <a:srgbClr val="3E9D81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1517178" cy="3528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0" y="0"/>
            <a:ext cx="1442822" cy="1442822"/>
          </a:xfrm>
          <a:custGeom>
            <a:avLst/>
            <a:gdLst/>
            <a:ahLst/>
            <a:cxnLst/>
            <a:rect r="r" b="b" t="t" l="l"/>
            <a:pathLst>
              <a:path h="1442822" w="1442822">
                <a:moveTo>
                  <a:pt x="0" y="0"/>
                </a:moveTo>
                <a:lnTo>
                  <a:pt x="1442822" y="0"/>
                </a:lnTo>
                <a:lnTo>
                  <a:pt x="1442822" y="1442822"/>
                </a:lnTo>
                <a:lnTo>
                  <a:pt x="0" y="144282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688703" y="3030930"/>
            <a:ext cx="10910593" cy="5711264"/>
          </a:xfrm>
          <a:custGeom>
            <a:avLst/>
            <a:gdLst/>
            <a:ahLst/>
            <a:cxnLst/>
            <a:rect r="r" b="b" t="t" l="l"/>
            <a:pathLst>
              <a:path h="5711264" w="10910593">
                <a:moveTo>
                  <a:pt x="0" y="0"/>
                </a:moveTo>
                <a:lnTo>
                  <a:pt x="10910594" y="0"/>
                </a:lnTo>
                <a:lnTo>
                  <a:pt x="10910594" y="5711263"/>
                </a:lnTo>
                <a:lnTo>
                  <a:pt x="0" y="571126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6512515" y="932000"/>
            <a:ext cx="7390764" cy="12342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141"/>
              </a:lnSpc>
            </a:pPr>
            <a:r>
              <a:rPr lang="en-US" sz="9622" i="true" spc="-384">
                <a:solidFill>
                  <a:srgbClr val="8AB2A6"/>
                </a:solidFill>
                <a:latin typeface="Anton Italics"/>
                <a:ea typeface="Anton Italics"/>
                <a:cs typeface="Anton Italics"/>
                <a:sym typeface="Anton Italics"/>
              </a:rPr>
              <a:t>RESULTADOS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DAG5A-Syzgs</dc:identifier>
  <dcterms:modified xsi:type="dcterms:W3CDTF">2011-08-01T06:04:30Z</dcterms:modified>
  <cp:revision>1</cp:revision>
  <dc:title>Data lake con ETL</dc:title>
</cp:coreProperties>
</file>